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1d5527266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d5527266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1d55272660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d55272660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1d55369e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d55369e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1305350" y="1078250"/>
            <a:ext cx="6444900" cy="173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latin typeface="Impact"/>
                <a:ea typeface="Impact"/>
                <a:cs typeface="Impact"/>
                <a:sym typeface="Impact"/>
              </a:rPr>
              <a:t>Expedia’s Advertisement Strategy in Relation to Mobile User Type </a:t>
            </a:r>
            <a:endParaRPr sz="3600">
              <a:latin typeface="Impact"/>
              <a:ea typeface="Impact"/>
              <a:cs typeface="Impact"/>
              <a:sym typeface="Impact"/>
            </a:endParaRPr>
          </a:p>
        </p:txBody>
      </p:sp>
      <p:sp>
        <p:nvSpPr>
          <p:cNvPr id="55" name="Google Shape;55;p13"/>
          <p:cNvSpPr txBox="1"/>
          <p:nvPr>
            <p:ph idx="1" type="subTitle"/>
          </p:nvPr>
        </p:nvSpPr>
        <p:spPr>
          <a:xfrm>
            <a:off x="950975" y="2952125"/>
            <a:ext cx="2341800" cy="1962000"/>
          </a:xfrm>
          <a:prstGeom prst="rect">
            <a:avLst/>
          </a:prstGeom>
          <a:noFill/>
        </p:spPr>
        <p:txBody>
          <a:bodyPr anchorCtr="0" anchor="t" bIns="91425" lIns="91425" spcFirstLastPara="1" rIns="91425" wrap="square" tIns="91425">
            <a:noAutofit/>
          </a:bodyPr>
          <a:lstStyle/>
          <a:p>
            <a:pPr indent="0" lvl="0" marL="3200400" rtl="0" algn="l">
              <a:spcBef>
                <a:spcPts val="0"/>
              </a:spcBef>
              <a:spcAft>
                <a:spcPts val="0"/>
              </a:spcAft>
              <a:buNone/>
            </a:pPr>
            <a:r>
              <a:rPr lang="en" sz="1400">
                <a:solidFill>
                  <a:srgbClr val="000000"/>
                </a:solidFill>
                <a:latin typeface="Cambria"/>
                <a:ea typeface="Cambria"/>
                <a:cs typeface="Cambria"/>
                <a:sym typeface="Cambria"/>
              </a:rPr>
              <a:t>    </a:t>
            </a:r>
            <a:endParaRPr sz="1400">
              <a:solidFill>
                <a:srgbClr val="000000"/>
              </a:solidFill>
              <a:latin typeface="Cambria"/>
              <a:ea typeface="Cambria"/>
              <a:cs typeface="Cambria"/>
              <a:sym typeface="Cambria"/>
            </a:endParaRPr>
          </a:p>
          <a:p>
            <a:pPr indent="0" lvl="0" marL="0" rtl="0" algn="l">
              <a:spcBef>
                <a:spcPts val="0"/>
              </a:spcBef>
              <a:spcAft>
                <a:spcPts val="0"/>
              </a:spcAft>
              <a:buNone/>
            </a:pPr>
            <a:r>
              <a:rPr b="1" lang="en" sz="1400">
                <a:solidFill>
                  <a:srgbClr val="000000"/>
                </a:solidFill>
                <a:latin typeface="Cambria"/>
                <a:ea typeface="Cambria"/>
                <a:cs typeface="Cambria"/>
                <a:sym typeface="Cambria"/>
              </a:rPr>
              <a:t>Jin Cao</a:t>
            </a:r>
            <a:r>
              <a:rPr b="1" lang="en" sz="1400">
                <a:solidFill>
                  <a:schemeClr val="dk1"/>
                </a:solidFill>
                <a:latin typeface="Cambria"/>
                <a:ea typeface="Cambria"/>
                <a:cs typeface="Cambria"/>
                <a:sym typeface="Cambria"/>
              </a:rPr>
              <a:t>                                                  Anisa Kabir</a:t>
            </a:r>
            <a:endParaRPr b="1" sz="1400">
              <a:solidFill>
                <a:schemeClr val="dk1"/>
              </a:solidFill>
              <a:latin typeface="Cambria"/>
              <a:ea typeface="Cambria"/>
              <a:cs typeface="Cambria"/>
              <a:sym typeface="Cambria"/>
            </a:endParaRPr>
          </a:p>
          <a:p>
            <a:pPr indent="0" lvl="0" marL="0" rtl="0" algn="l">
              <a:spcBef>
                <a:spcPts val="0"/>
              </a:spcBef>
              <a:spcAft>
                <a:spcPts val="0"/>
              </a:spcAft>
              <a:buNone/>
            </a:pPr>
            <a:r>
              <a:rPr b="1" lang="en" sz="1400">
                <a:solidFill>
                  <a:schemeClr val="dk1"/>
                </a:solidFill>
                <a:latin typeface="Cambria"/>
                <a:ea typeface="Cambria"/>
                <a:cs typeface="Cambria"/>
                <a:sym typeface="Cambria"/>
              </a:rPr>
              <a:t>Riva Lam</a:t>
            </a:r>
            <a:endParaRPr b="1" sz="1400">
              <a:solidFill>
                <a:schemeClr val="dk1"/>
              </a:solidFill>
              <a:latin typeface="Cambria"/>
              <a:ea typeface="Cambria"/>
              <a:cs typeface="Cambria"/>
              <a:sym typeface="Cambria"/>
            </a:endParaRPr>
          </a:p>
          <a:p>
            <a:pPr indent="0" lvl="0" marL="0" rtl="0" algn="l">
              <a:spcBef>
                <a:spcPts val="0"/>
              </a:spcBef>
              <a:spcAft>
                <a:spcPts val="0"/>
              </a:spcAft>
              <a:buNone/>
            </a:pPr>
            <a:r>
              <a:rPr b="1" lang="en" sz="1400">
                <a:solidFill>
                  <a:schemeClr val="dk1"/>
                </a:solidFill>
                <a:latin typeface="Cambria"/>
                <a:ea typeface="Cambria"/>
                <a:cs typeface="Cambria"/>
                <a:sym typeface="Cambria"/>
              </a:rPr>
              <a:t>Katelyn Rainville</a:t>
            </a:r>
            <a:endParaRPr b="1" sz="1400">
              <a:solidFill>
                <a:schemeClr val="dk1"/>
              </a:solidFill>
              <a:latin typeface="Cambria"/>
              <a:ea typeface="Cambria"/>
              <a:cs typeface="Cambria"/>
              <a:sym typeface="Cambria"/>
            </a:endParaRPr>
          </a:p>
          <a:p>
            <a:pPr indent="0" lvl="0" marL="0" rtl="0" algn="l">
              <a:spcBef>
                <a:spcPts val="0"/>
              </a:spcBef>
              <a:spcAft>
                <a:spcPts val="0"/>
              </a:spcAft>
              <a:buNone/>
            </a:pPr>
            <a:r>
              <a:rPr b="1" lang="en" sz="1400">
                <a:solidFill>
                  <a:schemeClr val="dk1"/>
                </a:solidFill>
                <a:latin typeface="Cambria"/>
                <a:ea typeface="Cambria"/>
                <a:cs typeface="Cambria"/>
                <a:sym typeface="Cambria"/>
              </a:rPr>
              <a:t>Miranda Zhang</a:t>
            </a:r>
            <a:endParaRPr b="1" sz="1400">
              <a:solidFill>
                <a:schemeClr val="dk1"/>
              </a:solidFill>
              <a:latin typeface="Cambria"/>
              <a:ea typeface="Cambria"/>
              <a:cs typeface="Cambria"/>
              <a:sym typeface="Cambria"/>
            </a:endParaRPr>
          </a:p>
          <a:p>
            <a:pPr indent="0" lvl="0" marL="0" rtl="0" algn="l">
              <a:spcBef>
                <a:spcPts val="0"/>
              </a:spcBef>
              <a:spcAft>
                <a:spcPts val="0"/>
              </a:spcAft>
              <a:buNone/>
            </a:pPr>
            <a:r>
              <a:t/>
            </a:r>
            <a:endParaRPr sz="1400">
              <a:solidFill>
                <a:schemeClr val="dk1"/>
              </a:solidFill>
              <a:highlight>
                <a:srgbClr val="FFFFFF"/>
              </a:highlight>
              <a:latin typeface="Cambria"/>
              <a:ea typeface="Cambria"/>
              <a:cs typeface="Cambria"/>
              <a:sym typeface="Cambria"/>
            </a:endParaRPr>
          </a:p>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0" l="0" r="25562" t="0"/>
          <a:stretch/>
        </p:blipFill>
        <p:spPr>
          <a:xfrm>
            <a:off x="384950" y="0"/>
            <a:ext cx="1586175" cy="1249175"/>
          </a:xfrm>
          <a:prstGeom prst="rect">
            <a:avLst/>
          </a:prstGeom>
          <a:noFill/>
          <a:ln>
            <a:noFill/>
          </a:ln>
        </p:spPr>
      </p:pic>
      <p:pic>
        <p:nvPicPr>
          <p:cNvPr id="61" name="Google Shape;61;p14"/>
          <p:cNvPicPr preferRelativeResize="0"/>
          <p:nvPr/>
        </p:nvPicPr>
        <p:blipFill>
          <a:blip r:embed="rId4">
            <a:alphaModFix/>
          </a:blip>
          <a:stretch>
            <a:fillRect/>
          </a:stretch>
        </p:blipFill>
        <p:spPr>
          <a:xfrm>
            <a:off x="0" y="1212975"/>
            <a:ext cx="4724401" cy="3531431"/>
          </a:xfrm>
          <a:prstGeom prst="rect">
            <a:avLst/>
          </a:prstGeom>
          <a:noFill/>
          <a:ln>
            <a:noFill/>
          </a:ln>
        </p:spPr>
      </p:pic>
      <p:pic>
        <p:nvPicPr>
          <p:cNvPr id="62" name="Google Shape;62;p14"/>
          <p:cNvPicPr preferRelativeResize="0"/>
          <p:nvPr/>
        </p:nvPicPr>
        <p:blipFill>
          <a:blip r:embed="rId5">
            <a:alphaModFix/>
          </a:blip>
          <a:stretch>
            <a:fillRect/>
          </a:stretch>
        </p:blipFill>
        <p:spPr>
          <a:xfrm>
            <a:off x="4544625" y="1359600"/>
            <a:ext cx="3884425" cy="33274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9" name="Google Shape;69;p15"/>
          <p:cNvPicPr preferRelativeResize="0"/>
          <p:nvPr/>
        </p:nvPicPr>
        <p:blipFill>
          <a:blip r:embed="rId3">
            <a:alphaModFix/>
          </a:blip>
          <a:stretch>
            <a:fillRect/>
          </a:stretch>
        </p:blipFill>
        <p:spPr>
          <a:xfrm>
            <a:off x="0" y="1255"/>
            <a:ext cx="9144001" cy="514099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idx="1" type="body"/>
          </p:nvPr>
        </p:nvSpPr>
        <p:spPr>
          <a:xfrm>
            <a:off x="311700" y="489050"/>
            <a:ext cx="8520600" cy="374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2400">
                <a:solidFill>
                  <a:schemeClr val="dk1"/>
                </a:solidFill>
                <a:latin typeface="Times New Roman"/>
                <a:ea typeface="Times New Roman"/>
                <a:cs typeface="Times New Roman"/>
                <a:sym typeface="Times New Roman"/>
              </a:rPr>
              <a:t>In conclusion</a:t>
            </a:r>
            <a:endParaRPr sz="12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a:solidFill>
                  <a:schemeClr val="dk1"/>
                </a:solidFill>
                <a:latin typeface="Times New Roman"/>
                <a:ea typeface="Times New Roman"/>
                <a:cs typeface="Times New Roman"/>
                <a:sym typeface="Times New Roman"/>
              </a:rPr>
              <a:t>A</a:t>
            </a:r>
            <a:r>
              <a:rPr lang="en" sz="1400">
                <a:solidFill>
                  <a:schemeClr val="dk1"/>
                </a:solidFill>
                <a:latin typeface="Times New Roman"/>
                <a:ea typeface="Times New Roman"/>
                <a:cs typeface="Times New Roman"/>
                <a:sym typeface="Times New Roman"/>
              </a:rPr>
              <a:t> good approach would be for Expedia to advertise in a certain way that targets towards:</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just">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Affordable travel destinations, since a greater portion of night-time and day-time users are interested in traveling to medium-price range travel destinations.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317500" lvl="0" marL="457200" rtl="0" algn="just">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Cheaper travel destinations for night-time users, since there is a clear proportion of individuals with children who are interested in traveling to low-price destinations.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Which may have the potential to increase target customers</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chemeClr val="dk1"/>
                </a:solidFill>
                <a:latin typeface="Times New Roman"/>
                <a:ea typeface="Times New Roman"/>
                <a:cs typeface="Times New Roman"/>
                <a:sym typeface="Times New Roman"/>
              </a:rPr>
              <a:t>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Clr>
                <a:schemeClr val="dk1"/>
              </a:buClr>
              <a:buSzPts val="1100"/>
              <a:buFont typeface="Arial"/>
              <a:buNone/>
            </a:pPr>
            <a:r>
              <a:rPr lang="en" sz="1400">
                <a:solidFill>
                  <a:schemeClr val="dk1"/>
                </a:solidFill>
                <a:latin typeface="Times New Roman"/>
                <a:ea typeface="Times New Roman"/>
                <a:cs typeface="Times New Roman"/>
                <a:sym typeface="Times New Roman"/>
              </a:rPr>
              <a:t>Cluster of dark points in a dark shaded region means that there is some trend with users with high household median income and travelling extensively. We can use GPS information on phone to decide what type of advertisement should put on their app. </a:t>
            </a:r>
            <a:endParaRPr sz="14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